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 saveSubsetFonts="1">
  <p:sldMasterIdLst>
    <p:sldMasterId id="2147483648" r:id="rId1"/>
  </p:sldMasterIdLst>
  <p:notesMasterIdLst>
    <p:notesMasterId r:id="rId10"/>
  </p:notesMasterIdLst>
  <p:sldIdLst>
    <p:sldId id="275" r:id="rId2"/>
    <p:sldId id="274" r:id="rId3"/>
    <p:sldId id="313" r:id="rId4"/>
    <p:sldId id="314" r:id="rId5"/>
    <p:sldId id="311" r:id="rId6"/>
    <p:sldId id="312" r:id="rId7"/>
    <p:sldId id="307" r:id="rId8"/>
    <p:sldId id="308" r:id="rId9"/>
  </p:sldIdLst>
  <p:sldSz cx="9144000" cy="6858000" type="screen4x3"/>
  <p:notesSz cx="9144000" cy="6858000"/>
  <p:embeddedFontLst>
    <p:embeddedFont>
      <p:font typeface="한컴바탕" panose="02030600000101010101" pitchFamily="18" charset="2"/>
      <p:regular r:id="rId11"/>
    </p:embeddedFont>
    <p:embeddedFont>
      <p:font typeface="-윤고딕340" panose="02030504000101010101" pitchFamily="18" charset="-127"/>
      <p:regular r:id="rId12"/>
    </p:embeddedFont>
    <p:embeddedFont>
      <p:font typeface="-윤고딕360" panose="02030504000101010101" pitchFamily="18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62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3" d="100"/>
          <a:sy n="53" d="100"/>
        </p:scale>
        <p:origin x="-96" y="-3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C0D901-E768-4405-866F-399C00B82D4E}" type="datetimeFigureOut">
              <a:rPr lang="ko-KR" altLang="en-US" smtClean="0"/>
              <a:pPr/>
              <a:t>2014-12-21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21069A-D5AD-4D2B-88C1-592EB3F87B4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735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802CC169-0709-4590-8F69-8D34B4720B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935E8-ED57-443E-9DD0-68293D8CC6CA}" type="datetimeFigureOut">
              <a:rPr lang="ko-KR" altLang="en-US" smtClean="0"/>
              <a:pPr/>
              <a:t>2014-12-21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802CC169-0709-4590-8F69-8D34B4720B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935E8-ED57-443E-9DD0-68293D8CC6CA}" type="datetimeFigureOut">
              <a:rPr lang="ko-KR" altLang="en-US" smtClean="0"/>
              <a:pPr/>
              <a:t>2014-12-21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802CC169-0709-4590-8F69-8D34B4720B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935E8-ED57-443E-9DD0-68293D8CC6CA}" type="datetimeFigureOut">
              <a:rPr lang="ko-KR" altLang="en-US" smtClean="0"/>
              <a:pPr/>
              <a:t>2014-12-21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802CC169-0709-4590-8F69-8D34B4720B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935E8-ED57-443E-9DD0-68293D8CC6CA}" type="datetimeFigureOut">
              <a:rPr lang="ko-KR" altLang="en-US" smtClean="0"/>
              <a:pPr/>
              <a:t>2014-12-21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802CC169-0709-4590-8F69-8D34B4720B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935E8-ED57-443E-9DD0-68293D8CC6CA}" type="datetimeFigureOut">
              <a:rPr lang="ko-KR" altLang="en-US" smtClean="0"/>
              <a:pPr/>
              <a:t>2014-12-21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802CC169-0709-4590-8F69-8D34B4720B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935E8-ED57-443E-9DD0-68293D8CC6CA}" type="datetimeFigureOut">
              <a:rPr lang="ko-KR" altLang="en-US" smtClean="0"/>
              <a:pPr/>
              <a:t>2014-12-21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802CC169-0709-4590-8F69-8D34B4720B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935E8-ED57-443E-9DD0-68293D8CC6CA}" type="datetimeFigureOut">
              <a:rPr lang="ko-KR" altLang="en-US" smtClean="0"/>
              <a:pPr/>
              <a:t>2014-12-21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802CC169-0709-4590-8F69-8D34B4720B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935E8-ED57-443E-9DD0-68293D8CC6CA}" type="datetimeFigureOut">
              <a:rPr lang="ko-KR" altLang="en-US" smtClean="0"/>
              <a:pPr/>
              <a:t>2014-12-21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802CC169-0709-4590-8F69-8D34B4720B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935E8-ED57-443E-9DD0-68293D8CC6CA}" type="datetimeFigureOut">
              <a:rPr lang="ko-KR" altLang="en-US" smtClean="0"/>
              <a:pPr/>
              <a:t>2014-12-21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802CC169-0709-4590-8F69-8D34B4720B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935E8-ED57-443E-9DD0-68293D8CC6CA}" type="datetimeFigureOut">
              <a:rPr lang="ko-KR" altLang="en-US" smtClean="0"/>
              <a:pPr/>
              <a:t>2014-12-21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802CC169-0709-4590-8F69-8D34B4720B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5935E8-ED57-443E-9DD0-68293D8CC6CA}" type="datetimeFigureOut">
              <a:rPr lang="ko-KR" altLang="en-US" smtClean="0"/>
              <a:pPr/>
              <a:t>2014-12-21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5"/>
          <p:cNvSpPr txBox="1">
            <a:spLocks/>
          </p:cNvSpPr>
          <p:nvPr userDrawn="1"/>
        </p:nvSpPr>
        <p:spPr>
          <a:xfrm>
            <a:off x="6948264" y="6381328"/>
            <a:ext cx="1928827" cy="2508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bg1"/>
                </a:solidFill>
                <a:latin typeface="PF Din Text Cond Pro Medium" pitchFamily="2" charset="0"/>
                <a:ea typeface="Rix고딕 M" pitchFamily="18" charset="-127"/>
              </a:defRPr>
            </a:lvl1pPr>
          </a:lstStyle>
          <a:p>
            <a:pPr algn="r">
              <a:defRPr/>
            </a:pPr>
            <a:fld id="{EC0BB0C5-6955-4F9B-BA60-58E2367A55EF}" type="slidenum">
              <a:rPr lang="ko-KR" altLang="en-US" sz="85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>
                <a:defRPr/>
              </a:pPr>
              <a:t>‹#›</a:t>
            </a:fld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3836609"/>
            <a:ext cx="1657484" cy="1032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547404" y="2492897"/>
            <a:ext cx="597666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500" dirty="0" smtClean="0">
                <a:solidFill>
                  <a:srgbClr val="FF0000"/>
                </a:solidFill>
                <a:latin typeface="-윤고딕360" panose="02030504000101010101" pitchFamily="18" charset="-127"/>
                <a:ea typeface="-윤고딕360" panose="02030504000101010101" pitchFamily="18" charset="-127"/>
              </a:rPr>
              <a:t>독거노인</a:t>
            </a:r>
            <a:r>
              <a:rPr lang="ko-KR" altLang="en-US" sz="3500" dirty="0" smtClean="0">
                <a:latin typeface="-윤고딕360" panose="02030504000101010101" pitchFamily="18" charset="-127"/>
                <a:ea typeface="-윤고딕360" panose="02030504000101010101" pitchFamily="18" charset="-127"/>
              </a:rPr>
              <a:t>을 위한 </a:t>
            </a:r>
            <a:r>
              <a:rPr lang="en-US" altLang="ko-KR" sz="3500" dirty="0">
                <a:latin typeface="-윤고딕360" panose="02030504000101010101" pitchFamily="18" charset="-127"/>
                <a:ea typeface="-윤고딕360" panose="02030504000101010101" pitchFamily="18" charset="-127"/>
              </a:rPr>
              <a:t/>
            </a:r>
            <a:br>
              <a:rPr lang="en-US" altLang="ko-KR" sz="3500" dirty="0">
                <a:latin typeface="-윤고딕360" panose="02030504000101010101" pitchFamily="18" charset="-127"/>
                <a:ea typeface="-윤고딕360" panose="02030504000101010101" pitchFamily="18" charset="-127"/>
              </a:rPr>
            </a:br>
            <a:r>
              <a:rPr lang="en-US" altLang="ko-KR" sz="3500" dirty="0">
                <a:solidFill>
                  <a:schemeClr val="tx2">
                    <a:lumMod val="75000"/>
                  </a:schemeClr>
                </a:solidFill>
                <a:latin typeface="-윤고딕360" panose="02030504000101010101" pitchFamily="18" charset="-127"/>
                <a:ea typeface="-윤고딕360" panose="02030504000101010101" pitchFamily="18" charset="-127"/>
              </a:rPr>
              <a:t>Life </a:t>
            </a:r>
            <a:r>
              <a:rPr lang="en-US" altLang="ko-KR" sz="3500" dirty="0" smtClean="0">
                <a:solidFill>
                  <a:schemeClr val="tx2">
                    <a:lumMod val="75000"/>
                  </a:schemeClr>
                </a:solidFill>
                <a:latin typeface="-윤고딕360" panose="02030504000101010101" pitchFamily="18" charset="-127"/>
                <a:ea typeface="-윤고딕360" panose="02030504000101010101" pitchFamily="18" charset="-127"/>
              </a:rPr>
              <a:t>Care </a:t>
            </a:r>
            <a:r>
              <a:rPr lang="en-US" altLang="ko-KR" sz="3500" dirty="0">
                <a:solidFill>
                  <a:schemeClr val="tx2">
                    <a:lumMod val="75000"/>
                  </a:schemeClr>
                </a:solidFill>
                <a:latin typeface="-윤고딕360" panose="02030504000101010101" pitchFamily="18" charset="-127"/>
                <a:ea typeface="-윤고딕360" panose="02030504000101010101" pitchFamily="18" charset="-127"/>
              </a:rPr>
              <a:t>System</a:t>
            </a:r>
            <a:endParaRPr lang="ko-KR" altLang="en-US" sz="3500" dirty="0">
              <a:solidFill>
                <a:schemeClr val="tx2">
                  <a:lumMod val="75000"/>
                </a:schemeClr>
              </a:solidFill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1547404" y="3789040"/>
            <a:ext cx="5976000" cy="0"/>
          </a:xfrm>
          <a:prstGeom prst="line">
            <a:avLst/>
          </a:prstGeom>
          <a:ln>
            <a:solidFill>
              <a:srgbClr val="1D62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547404" y="2132856"/>
            <a:ext cx="5976000" cy="0"/>
          </a:xfrm>
          <a:prstGeom prst="line">
            <a:avLst/>
          </a:prstGeom>
          <a:ln w="38100">
            <a:solidFill>
              <a:srgbClr val="1D62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1548068" y="2348880"/>
            <a:ext cx="5976000" cy="0"/>
          </a:xfrm>
          <a:prstGeom prst="line">
            <a:avLst/>
          </a:prstGeom>
          <a:ln>
            <a:solidFill>
              <a:srgbClr val="1D62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Box 10"/>
          <p:cNvSpPr txBox="1">
            <a:spLocks noChangeArrowheads="1"/>
          </p:cNvSpPr>
          <p:nvPr/>
        </p:nvSpPr>
        <p:spPr bwMode="auto">
          <a:xfrm>
            <a:off x="3431668" y="4006805"/>
            <a:ext cx="4467698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defTabSz="801688"/>
            <a:r>
              <a:rPr kumimoji="1" lang="ko-KR" altLang="en-US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-윤고딕340" panose="02030504000101010101" pitchFamily="18" charset="-127"/>
                <a:ea typeface="-윤고딕340" panose="02030504000101010101" pitchFamily="18" charset="-127"/>
                <a:cs typeface="Arial" pitchFamily="34" charset="0"/>
              </a:rPr>
              <a:t>팀  명 </a:t>
            </a:r>
            <a:r>
              <a:rPr kumimoji="1" lang="en-US" altLang="ko-KR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-윤고딕340" panose="02030504000101010101" pitchFamily="18" charset="-127"/>
                <a:ea typeface="-윤고딕340" panose="02030504000101010101" pitchFamily="18" charset="-127"/>
                <a:cs typeface="Arial" pitchFamily="34" charset="0"/>
              </a:rPr>
              <a:t>: WACH(We Are Creative</a:t>
            </a:r>
            <a:r>
              <a:rPr kumimoji="1" lang="en-US" altLang="ko-KR" b="0" i="0" u="none" strike="noStrike" cap="none" normalizeH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-윤고딕340" panose="02030504000101010101" pitchFamily="18" charset="-127"/>
                <a:ea typeface="-윤고딕340" panose="02030504000101010101" pitchFamily="18" charset="-127"/>
                <a:cs typeface="Arial" pitchFamily="34" charset="0"/>
              </a:rPr>
              <a:t> Humans</a:t>
            </a:r>
            <a:r>
              <a:rPr kumimoji="1" lang="en-US" altLang="ko-KR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-윤고딕340" panose="02030504000101010101" pitchFamily="18" charset="-127"/>
                <a:ea typeface="-윤고딕340" panose="02030504000101010101" pitchFamily="18" charset="-127"/>
                <a:cs typeface="Arial" pitchFamily="34" charset="0"/>
              </a:rPr>
              <a:t>)</a:t>
            </a:r>
            <a:endParaRPr kumimoji="1" lang="en-US" altLang="ko-KR" dirty="0" smtClean="0">
              <a:solidFill>
                <a:schemeClr val="bg1">
                  <a:lumMod val="50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  <a:cs typeface="Arial" pitchFamily="34" charset="0"/>
            </a:endParaRPr>
          </a:p>
          <a:p>
            <a:pPr lvl="0" defTabSz="801688"/>
            <a:r>
              <a:rPr kumimoji="1" lang="ko-KR" altLang="en-US" dirty="0" smtClean="0">
                <a:solidFill>
                  <a:schemeClr val="bg1">
                    <a:lumMod val="50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itchFamily="34" charset="0"/>
              </a:rPr>
              <a:t>팀  원 </a:t>
            </a:r>
            <a:r>
              <a:rPr kumimoji="1" lang="en-US" altLang="ko-KR" dirty="0" smtClean="0">
                <a:solidFill>
                  <a:schemeClr val="bg1">
                    <a:lumMod val="50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itchFamily="34" charset="0"/>
              </a:rPr>
              <a:t>: </a:t>
            </a:r>
            <a:r>
              <a:rPr kumimoji="1" lang="ko-KR" altLang="en-US" dirty="0" smtClean="0">
                <a:solidFill>
                  <a:schemeClr val="bg1">
                    <a:lumMod val="50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itchFamily="34" charset="0"/>
              </a:rPr>
              <a:t>이경진</a:t>
            </a:r>
            <a:r>
              <a:rPr kumimoji="1" lang="en-US" altLang="ko-KR" dirty="0" smtClean="0">
                <a:solidFill>
                  <a:schemeClr val="bg1">
                    <a:lumMod val="50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itchFamily="34" charset="0"/>
              </a:rPr>
              <a:t>, </a:t>
            </a:r>
            <a:r>
              <a:rPr kumimoji="1" lang="ko-KR" altLang="en-US" dirty="0" err="1" smtClean="0">
                <a:solidFill>
                  <a:schemeClr val="bg1">
                    <a:lumMod val="50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itchFamily="34" charset="0"/>
              </a:rPr>
              <a:t>곽종임</a:t>
            </a:r>
            <a:r>
              <a:rPr kumimoji="1" lang="en-US" altLang="ko-KR" dirty="0" smtClean="0">
                <a:solidFill>
                  <a:schemeClr val="bg1">
                    <a:lumMod val="50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itchFamily="34" charset="0"/>
              </a:rPr>
              <a:t>, </a:t>
            </a:r>
            <a:r>
              <a:rPr kumimoji="1" lang="ko-KR" altLang="en-US" dirty="0" err="1" smtClean="0">
                <a:solidFill>
                  <a:schemeClr val="bg1">
                    <a:lumMod val="50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itchFamily="34" charset="0"/>
              </a:rPr>
              <a:t>한빛나래</a:t>
            </a:r>
            <a:r>
              <a:rPr kumimoji="1" lang="en-US" altLang="ko-KR" dirty="0" smtClean="0">
                <a:solidFill>
                  <a:schemeClr val="bg1">
                    <a:lumMod val="50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itchFamily="34" charset="0"/>
              </a:rPr>
              <a:t>, </a:t>
            </a:r>
            <a:r>
              <a:rPr kumimoji="1" lang="ko-KR" altLang="en-US" dirty="0" smtClean="0">
                <a:solidFill>
                  <a:schemeClr val="bg1">
                    <a:lumMod val="50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Arial" pitchFamily="34" charset="0"/>
              </a:rPr>
              <a:t>임승한</a:t>
            </a:r>
            <a:endParaRPr kumimoji="1" lang="ko-KR" altLang="ko-KR" b="0" i="0" u="none" strike="noStrike" cap="none" normalizeH="0" baseline="0" dirty="0" smtClean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latin typeface="-윤고딕340" panose="02030504000101010101" pitchFamily="18" charset="-127"/>
              <a:ea typeface="-윤고딕340" panose="02030504000101010101" pitchFamily="18" charset="-127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827584" y="2132856"/>
            <a:ext cx="6336012" cy="1872208"/>
            <a:chOff x="1403648" y="2420889"/>
            <a:chExt cx="6336012" cy="1872208"/>
          </a:xfrm>
        </p:grpSpPr>
        <p:sp>
          <p:nvSpPr>
            <p:cNvPr id="37" name="타원 36"/>
            <p:cNvSpPr/>
            <p:nvPr/>
          </p:nvSpPr>
          <p:spPr>
            <a:xfrm>
              <a:off x="1403648" y="2465186"/>
              <a:ext cx="1728192" cy="1728000"/>
            </a:xfrm>
            <a:prstGeom prst="ellipse">
              <a:avLst/>
            </a:prstGeom>
            <a:solidFill>
              <a:schemeClr val="bg1">
                <a:lumMod val="85000"/>
                <a:alpha val="3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sp>
          <p:nvSpPr>
            <p:cNvPr id="40" name="TextBox 25"/>
            <p:cNvSpPr txBox="1">
              <a:spLocks noChangeArrowheads="1"/>
            </p:cNvSpPr>
            <p:nvPr/>
          </p:nvSpPr>
          <p:spPr bwMode="auto">
            <a:xfrm>
              <a:off x="1799692" y="3140968"/>
              <a:ext cx="1260140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lvl="0"/>
              <a:r>
                <a:rPr lang="ko-KR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개 요</a:t>
              </a:r>
              <a:endParaRPr lang="en-US" altLang="ko-KR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52" name="직선 연결선 51"/>
            <p:cNvCxnSpPr/>
            <p:nvPr/>
          </p:nvCxnSpPr>
          <p:spPr>
            <a:xfrm>
              <a:off x="2267744" y="3717033"/>
              <a:ext cx="0" cy="576064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/>
            <p:cNvCxnSpPr/>
            <p:nvPr/>
          </p:nvCxnSpPr>
          <p:spPr>
            <a:xfrm>
              <a:off x="1511660" y="2676274"/>
              <a:ext cx="6228000" cy="0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연결선 65"/>
            <p:cNvCxnSpPr/>
            <p:nvPr/>
          </p:nvCxnSpPr>
          <p:spPr>
            <a:xfrm>
              <a:off x="2267744" y="2420889"/>
              <a:ext cx="0" cy="576064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연결선 68"/>
            <p:cNvCxnSpPr/>
            <p:nvPr/>
          </p:nvCxnSpPr>
          <p:spPr>
            <a:xfrm>
              <a:off x="1511660" y="4005064"/>
              <a:ext cx="6228000" cy="0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" name="직선 연결선 30"/>
          <p:cNvCxnSpPr/>
          <p:nvPr/>
        </p:nvCxnSpPr>
        <p:spPr>
          <a:xfrm>
            <a:off x="2328920" y="3573016"/>
            <a:ext cx="5976000" cy="0"/>
          </a:xfrm>
          <a:prstGeom prst="line">
            <a:avLst/>
          </a:prstGeom>
          <a:ln>
            <a:solidFill>
              <a:srgbClr val="1D62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/>
          <p:cNvGrpSpPr/>
          <p:nvPr/>
        </p:nvGrpSpPr>
        <p:grpSpPr>
          <a:xfrm>
            <a:off x="2123728" y="3131676"/>
            <a:ext cx="5986832" cy="513348"/>
            <a:chOff x="2328920" y="3131676"/>
            <a:chExt cx="5986832" cy="513348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2328920" y="3645024"/>
              <a:ext cx="5976000" cy="0"/>
            </a:xfrm>
            <a:prstGeom prst="line">
              <a:avLst/>
            </a:prstGeom>
            <a:ln w="38100">
              <a:solidFill>
                <a:srgbClr val="1D62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/>
            <p:cNvSpPr/>
            <p:nvPr/>
          </p:nvSpPr>
          <p:spPr>
            <a:xfrm>
              <a:off x="2339752" y="3131676"/>
              <a:ext cx="59760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000" dirty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독거노인 움직임 여부 기록을 통한 </a:t>
              </a:r>
              <a:r>
                <a:rPr lang="ko-KR" altLang="en-US" sz="2000" dirty="0" err="1">
                  <a:latin typeface="-윤고딕340" panose="02030504000101010101" pitchFamily="18" charset="-127"/>
                  <a:ea typeface="-윤고딕340" panose="02030504000101010101" pitchFamily="18" charset="-127"/>
                </a:rPr>
                <a:t>고독사</a:t>
              </a:r>
              <a:r>
                <a:rPr lang="ko-KR" altLang="en-US" sz="2000" dirty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 예방 시스템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C:\Users\임승한\Desktop\한이음 ppt참고자료\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364" y="1916832"/>
            <a:ext cx="3571799" cy="4183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" descr="C:\Users\임승한\Desktop\한이음 ppt참고자료\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364" y="1916138"/>
            <a:ext cx="3571799" cy="4177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" descr="C:\Users\임승한\Desktop\한이음 ppt참고자료\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6556" y="1834551"/>
            <a:ext cx="4733925" cy="3031142"/>
          </a:xfrm>
          <a:prstGeom prst="rect">
            <a:avLst/>
          </a:prstGeom>
          <a:noFill/>
          <a:ln w="254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그룹 16"/>
          <p:cNvGrpSpPr/>
          <p:nvPr/>
        </p:nvGrpSpPr>
        <p:grpSpPr>
          <a:xfrm>
            <a:off x="3905369" y="4937700"/>
            <a:ext cx="5220072" cy="1207006"/>
            <a:chOff x="3923928" y="4454242"/>
            <a:chExt cx="5220072" cy="1207006"/>
          </a:xfrm>
        </p:grpSpPr>
        <p:grpSp>
          <p:nvGrpSpPr>
            <p:cNvPr id="18" name="그룹 17"/>
            <p:cNvGrpSpPr/>
            <p:nvPr/>
          </p:nvGrpSpPr>
          <p:grpSpPr>
            <a:xfrm>
              <a:off x="3923928" y="4454242"/>
              <a:ext cx="5220072" cy="1207006"/>
              <a:chOff x="3923928" y="4221088"/>
              <a:chExt cx="5220072" cy="1207006"/>
            </a:xfrm>
          </p:grpSpPr>
          <p:sp>
            <p:nvSpPr>
              <p:cNvPr id="20" name="직사각형 19"/>
              <p:cNvSpPr/>
              <p:nvPr/>
            </p:nvSpPr>
            <p:spPr>
              <a:xfrm>
                <a:off x="4211960" y="4293096"/>
                <a:ext cx="4932040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fontAlgn="base"/>
                <a:r>
                  <a:rPr lang="ko-KR" altLang="en-US" sz="1400" dirty="0" err="1" smtClean="0">
                    <a:latin typeface="-윤고딕340" panose="02030504000101010101" pitchFamily="18" charset="-127"/>
                    <a:ea typeface="-윤고딕340" panose="02030504000101010101" pitchFamily="18" charset="-127"/>
                    <a:cs typeface="한컴바탕" pitchFamily="18" charset="2"/>
                  </a:rPr>
                  <a:t>고독사</a:t>
                </a:r>
                <a:r>
                  <a:rPr lang="ko-KR" altLang="en-US" sz="1400" dirty="0" smtClean="0">
                    <a:latin typeface="-윤고딕340" panose="02030504000101010101" pitchFamily="18" charset="-127"/>
                    <a:ea typeface="-윤고딕340" panose="02030504000101010101" pitchFamily="18" charset="-127"/>
                    <a:cs typeface="한컴바탕" pitchFamily="18" charset="2"/>
                  </a:rPr>
                  <a:t> </a:t>
                </a:r>
                <a:endParaRPr lang="en-US" altLang="ko-KR" sz="1400" dirty="0">
                  <a:latin typeface="-윤고딕340" panose="02030504000101010101" pitchFamily="18" charset="-127"/>
                  <a:ea typeface="-윤고딕340" panose="02030504000101010101" pitchFamily="18" charset="-127"/>
                  <a:cs typeface="한컴바탕" pitchFamily="18" charset="2"/>
                </a:endParaRPr>
              </a:p>
              <a:p>
                <a:pPr fontAlgn="base"/>
                <a:r>
                  <a:rPr lang="ko-KR" altLang="en-US" sz="1400" dirty="0" smtClean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  <a:cs typeface="한컴바탕" pitchFamily="18" charset="2"/>
                  </a:rPr>
                  <a:t>독거 </a:t>
                </a:r>
                <a:r>
                  <a:rPr lang="ko-KR" altLang="en-US" sz="14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  <a:cs typeface="한컴바탕" pitchFamily="18" charset="2"/>
                  </a:rPr>
                  <a:t>노인의 </a:t>
                </a:r>
                <a:r>
                  <a:rPr lang="ko-KR" altLang="en-US" sz="1400" dirty="0" smtClean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  <a:cs typeface="한컴바탕" pitchFamily="18" charset="2"/>
                  </a:rPr>
                  <a:t>증대 </a:t>
                </a:r>
                <a:r>
                  <a:rPr lang="ko-KR" altLang="en-US" sz="14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  <a:cs typeface="한컴바탕" pitchFamily="18" charset="2"/>
                  </a:rPr>
                  <a:t>사회적인 문제로 </a:t>
                </a:r>
                <a:r>
                  <a:rPr lang="ko-KR" altLang="en-US" sz="1400" dirty="0" smtClean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  <a:cs typeface="한컴바탕" pitchFamily="18" charset="2"/>
                  </a:rPr>
                  <a:t>대두</a:t>
                </a:r>
                <a:endParaRPr lang="en-US" altLang="ko-KR" sz="1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  <a:cs typeface="한컴바탕" pitchFamily="18" charset="2"/>
                </a:endParaRPr>
              </a:p>
              <a:p>
                <a:pPr fontAlgn="base"/>
                <a:endParaRPr lang="en-US" altLang="ko-KR" sz="1400" dirty="0" smtClean="0">
                  <a:solidFill>
                    <a:schemeClr val="bg1"/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  <a:cs typeface="한컴바탕" pitchFamily="18" charset="2"/>
                </a:endParaRPr>
              </a:p>
              <a:p>
                <a:pPr fontAlgn="base"/>
                <a:endParaRPr lang="en-US" altLang="ko-KR" sz="1400" dirty="0" smtClean="0">
                  <a:solidFill>
                    <a:schemeClr val="bg1"/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  <a:cs typeface="한컴바탕" pitchFamily="18" charset="2"/>
                </a:endParaRPr>
              </a:p>
            </p:txBody>
          </p:sp>
          <p:sp>
            <p:nvSpPr>
              <p:cNvPr id="21" name="직사각형 20"/>
              <p:cNvSpPr/>
              <p:nvPr/>
            </p:nvSpPr>
            <p:spPr>
              <a:xfrm>
                <a:off x="3923928" y="4221088"/>
                <a:ext cx="216024" cy="63094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fontAlgn="base"/>
                <a:r>
                  <a:rPr lang="en-US" altLang="ko-KR" sz="3500" b="1" dirty="0" smtClean="0">
                    <a:solidFill>
                      <a:srgbClr val="FF0000"/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  <a:cs typeface="한컴바탕" panose="02030600000101010101" pitchFamily="18" charset="2"/>
                  </a:rPr>
                  <a:t>1</a:t>
                </a:r>
              </a:p>
            </p:txBody>
          </p:sp>
          <p:sp>
            <p:nvSpPr>
              <p:cNvPr id="22" name="직사각형 21"/>
              <p:cNvSpPr/>
              <p:nvPr/>
            </p:nvSpPr>
            <p:spPr>
              <a:xfrm>
                <a:off x="4211960" y="4869160"/>
                <a:ext cx="4932040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fontAlgn="base"/>
                <a:r>
                  <a:rPr lang="ko-KR" altLang="en-US" sz="1400" dirty="0" smtClean="0">
                    <a:latin typeface="-윤고딕340" panose="02030504000101010101" pitchFamily="18" charset="-127"/>
                    <a:ea typeface="-윤고딕340" panose="02030504000101010101" pitchFamily="18" charset="-127"/>
                    <a:cs typeface="한컴바탕" panose="02030600000101010101" pitchFamily="18" charset="2"/>
                  </a:rPr>
                  <a:t>정부 및 지방자치단체의  독거노인 </a:t>
                </a:r>
                <a:r>
                  <a:rPr lang="ko-KR" altLang="en-US" sz="1400" dirty="0">
                    <a:latin typeface="-윤고딕340" panose="02030504000101010101" pitchFamily="18" charset="-127"/>
                    <a:ea typeface="-윤고딕340" panose="02030504000101010101" pitchFamily="18" charset="-127"/>
                    <a:cs typeface="한컴바탕" panose="02030600000101010101" pitchFamily="18" charset="2"/>
                  </a:rPr>
                  <a:t>관리 </a:t>
                </a:r>
                <a:r>
                  <a:rPr lang="ko-KR" altLang="en-US" sz="1400" dirty="0" smtClean="0">
                    <a:latin typeface="-윤고딕340" panose="02030504000101010101" pitchFamily="18" charset="-127"/>
                    <a:ea typeface="-윤고딕340" panose="02030504000101010101" pitchFamily="18" charset="-127"/>
                    <a:cs typeface="한컴바탕" panose="02030600000101010101" pitchFamily="18" charset="2"/>
                  </a:rPr>
                  <a:t>서비스</a:t>
                </a:r>
                <a:endParaRPr lang="en-US" altLang="ko-KR" sz="1400" dirty="0" smtClean="0">
                  <a:latin typeface="-윤고딕340" panose="02030504000101010101" pitchFamily="18" charset="-127"/>
                  <a:ea typeface="-윤고딕340" panose="02030504000101010101" pitchFamily="18" charset="-127"/>
                  <a:cs typeface="한컴바탕" panose="02030600000101010101" pitchFamily="18" charset="2"/>
                </a:endParaRPr>
              </a:p>
              <a:p>
                <a:pPr fontAlgn="base"/>
                <a:r>
                  <a:rPr lang="ko-KR" altLang="en-US" sz="14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  <a:cs typeface="한컴바탕" panose="02030600000101010101" pitchFamily="18" charset="2"/>
                  </a:rPr>
                  <a:t>예산 및 인력 등 </a:t>
                </a:r>
                <a:r>
                  <a:rPr lang="ko-KR" altLang="en-US" sz="1400" dirty="0" smtClean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  <a:cs typeface="한컴바탕" panose="02030600000101010101" pitchFamily="18" charset="2"/>
                  </a:rPr>
                  <a:t>한계로 눈에 </a:t>
                </a:r>
                <a:r>
                  <a:rPr lang="ko-KR" altLang="en-US" sz="14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  <a:cs typeface="한컴바탕" panose="02030600000101010101" pitchFamily="18" charset="2"/>
                  </a:rPr>
                  <a:t>띄는 효과를 보지 </a:t>
                </a:r>
                <a:r>
                  <a:rPr lang="ko-KR" altLang="en-US" sz="1400" dirty="0" smtClean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  <a:cs typeface="한컴바탕" panose="02030600000101010101" pitchFamily="18" charset="2"/>
                  </a:rPr>
                  <a:t>못하고 있음</a:t>
                </a:r>
                <a:endParaRPr lang="en-US" altLang="ko-KR" sz="14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  <a:cs typeface="한컴바탕" panose="02030600000101010101" pitchFamily="18" charset="2"/>
                </a:endParaRPr>
              </a:p>
            </p:txBody>
          </p:sp>
          <p:sp>
            <p:nvSpPr>
              <p:cNvPr id="23" name="직사각형 22"/>
              <p:cNvSpPr/>
              <p:nvPr/>
            </p:nvSpPr>
            <p:spPr>
              <a:xfrm>
                <a:off x="3923928" y="4797152"/>
                <a:ext cx="216024" cy="63094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fontAlgn="base"/>
                <a:r>
                  <a:rPr lang="en-US" altLang="ko-KR" sz="3500" b="1" dirty="0" smtClean="0">
                    <a:solidFill>
                      <a:srgbClr val="FF0000"/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  <a:cs typeface="한컴바탕" panose="02030600000101010101" pitchFamily="18" charset="2"/>
                  </a:rPr>
                  <a:t>2</a:t>
                </a:r>
              </a:p>
            </p:txBody>
          </p:sp>
        </p:grpSp>
        <p:cxnSp>
          <p:nvCxnSpPr>
            <p:cNvPr id="19" name="직선 연결선 18"/>
            <p:cNvCxnSpPr/>
            <p:nvPr/>
          </p:nvCxnSpPr>
          <p:spPr>
            <a:xfrm flipV="1">
              <a:off x="4067944" y="5013176"/>
              <a:ext cx="4860540" cy="54878"/>
            </a:xfrm>
            <a:prstGeom prst="line">
              <a:avLst/>
            </a:prstGeom>
            <a:ln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그룹 23"/>
          <p:cNvGrpSpPr/>
          <p:nvPr/>
        </p:nvGrpSpPr>
        <p:grpSpPr>
          <a:xfrm>
            <a:off x="82418" y="116631"/>
            <a:ext cx="7552408" cy="1433669"/>
            <a:chOff x="82418" y="116631"/>
            <a:chExt cx="7552408" cy="1433669"/>
          </a:xfrm>
        </p:grpSpPr>
        <p:grpSp>
          <p:nvGrpSpPr>
            <p:cNvPr id="25" name="그룹 24"/>
            <p:cNvGrpSpPr/>
            <p:nvPr/>
          </p:nvGrpSpPr>
          <p:grpSpPr>
            <a:xfrm>
              <a:off x="82418" y="116631"/>
              <a:ext cx="4752258" cy="1433669"/>
              <a:chOff x="1511660" y="2420889"/>
              <a:chExt cx="6228000" cy="2070855"/>
            </a:xfrm>
          </p:grpSpPr>
          <p:sp>
            <p:nvSpPr>
              <p:cNvPr id="32" name="타원 31"/>
              <p:cNvSpPr/>
              <p:nvPr/>
            </p:nvSpPr>
            <p:spPr>
              <a:xfrm>
                <a:off x="1780747" y="2754423"/>
                <a:ext cx="1556423" cy="1737321"/>
              </a:xfrm>
              <a:prstGeom prst="ellipse">
                <a:avLst/>
              </a:pr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0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</a:rPr>
                  <a:t>기획의도</a:t>
                </a:r>
                <a:endPara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endParaRPr>
              </a:p>
            </p:txBody>
          </p:sp>
          <p:cxnSp>
            <p:nvCxnSpPr>
              <p:cNvPr id="33" name="직선 연결선 32"/>
              <p:cNvCxnSpPr/>
              <p:nvPr/>
            </p:nvCxnSpPr>
            <p:spPr>
              <a:xfrm>
                <a:off x="2267744" y="3717033"/>
                <a:ext cx="0" cy="576064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직선 연결선 33"/>
              <p:cNvCxnSpPr/>
              <p:nvPr/>
            </p:nvCxnSpPr>
            <p:spPr>
              <a:xfrm>
                <a:off x="1511660" y="2676274"/>
                <a:ext cx="6228000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/>
              <p:cNvCxnSpPr/>
              <p:nvPr/>
            </p:nvCxnSpPr>
            <p:spPr>
              <a:xfrm>
                <a:off x="2267744" y="2420889"/>
                <a:ext cx="0" cy="576064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/>
              <p:nvPr/>
            </p:nvCxnSpPr>
            <p:spPr>
              <a:xfrm>
                <a:off x="1511660" y="4005064"/>
                <a:ext cx="6228000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그룹 25"/>
            <p:cNvGrpSpPr/>
            <p:nvPr/>
          </p:nvGrpSpPr>
          <p:grpSpPr>
            <a:xfrm>
              <a:off x="1453634" y="908720"/>
              <a:ext cx="6181192" cy="513348"/>
              <a:chOff x="2123728" y="3131676"/>
              <a:chExt cx="6181192" cy="513348"/>
            </a:xfrm>
          </p:grpSpPr>
          <p:cxnSp>
            <p:nvCxnSpPr>
              <p:cNvPr id="27" name="직선 연결선 26"/>
              <p:cNvCxnSpPr/>
              <p:nvPr/>
            </p:nvCxnSpPr>
            <p:spPr>
              <a:xfrm>
                <a:off x="2328920" y="3573016"/>
                <a:ext cx="5976000" cy="0"/>
              </a:xfrm>
              <a:prstGeom prst="line">
                <a:avLst/>
              </a:prstGeom>
              <a:ln>
                <a:solidFill>
                  <a:srgbClr val="1D62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8" name="그룹 27"/>
              <p:cNvGrpSpPr/>
              <p:nvPr/>
            </p:nvGrpSpPr>
            <p:grpSpPr>
              <a:xfrm>
                <a:off x="2123728" y="3131676"/>
                <a:ext cx="5986832" cy="513348"/>
                <a:chOff x="2328920" y="3131676"/>
                <a:chExt cx="5986832" cy="513348"/>
              </a:xfrm>
            </p:grpSpPr>
            <p:cxnSp>
              <p:nvCxnSpPr>
                <p:cNvPr id="29" name="직선 연결선 28"/>
                <p:cNvCxnSpPr/>
                <p:nvPr/>
              </p:nvCxnSpPr>
              <p:spPr>
                <a:xfrm>
                  <a:off x="2328920" y="3645024"/>
                  <a:ext cx="5976000" cy="0"/>
                </a:xfrm>
                <a:prstGeom prst="line">
                  <a:avLst/>
                </a:prstGeom>
                <a:ln w="38100">
                  <a:solidFill>
                    <a:srgbClr val="1D62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직사각형 29"/>
                <p:cNvSpPr/>
                <p:nvPr/>
              </p:nvSpPr>
              <p:spPr>
                <a:xfrm>
                  <a:off x="2339752" y="3131676"/>
                  <a:ext cx="5976000" cy="4001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ko-KR" altLang="en-US" sz="2000" dirty="0" smtClean="0"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독거노인을 위한 </a:t>
                  </a:r>
                  <a:r>
                    <a:rPr lang="en-US" altLang="ko-KR" sz="2000" dirty="0" smtClean="0"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Life Care System</a:t>
                  </a:r>
                  <a:endParaRPr lang="ko-KR" altLang="en-US" sz="2000" dirty="0">
                    <a:latin typeface="-윤고딕340" panose="02030504000101010101" pitchFamily="18" charset="-127"/>
                    <a:ea typeface="-윤고딕340" panose="02030504000101010101" pitchFamily="18" charset="-12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362972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82418" y="116631"/>
            <a:ext cx="7552408" cy="1433669"/>
            <a:chOff x="82418" y="116631"/>
            <a:chExt cx="7552408" cy="1433669"/>
          </a:xfrm>
        </p:grpSpPr>
        <p:grpSp>
          <p:nvGrpSpPr>
            <p:cNvPr id="2" name="그룹 1"/>
            <p:cNvGrpSpPr/>
            <p:nvPr/>
          </p:nvGrpSpPr>
          <p:grpSpPr>
            <a:xfrm>
              <a:off x="82418" y="116631"/>
              <a:ext cx="4752258" cy="1433669"/>
              <a:chOff x="1511660" y="2420889"/>
              <a:chExt cx="6228000" cy="2070855"/>
            </a:xfrm>
          </p:grpSpPr>
          <p:sp>
            <p:nvSpPr>
              <p:cNvPr id="37" name="타원 36"/>
              <p:cNvSpPr/>
              <p:nvPr/>
            </p:nvSpPr>
            <p:spPr>
              <a:xfrm>
                <a:off x="1780747" y="2754423"/>
                <a:ext cx="1556423" cy="1737321"/>
              </a:xfrm>
              <a:prstGeom prst="ellipse">
                <a:avLst/>
              </a:pr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0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</a:rPr>
                  <a:t>기획목</a:t>
                </a:r>
                <a:r>
                  <a:rPr lang="ko-KR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</a:rPr>
                  <a:t>표</a:t>
                </a:r>
              </a:p>
            </p:txBody>
          </p:sp>
          <p:cxnSp>
            <p:nvCxnSpPr>
              <p:cNvPr id="52" name="직선 연결선 51"/>
              <p:cNvCxnSpPr/>
              <p:nvPr/>
            </p:nvCxnSpPr>
            <p:spPr>
              <a:xfrm>
                <a:off x="2267744" y="3717033"/>
                <a:ext cx="0" cy="576064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/>
              <p:cNvCxnSpPr/>
              <p:nvPr/>
            </p:nvCxnSpPr>
            <p:spPr>
              <a:xfrm>
                <a:off x="1511660" y="2676274"/>
                <a:ext cx="6228000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직선 연결선 65"/>
              <p:cNvCxnSpPr/>
              <p:nvPr/>
            </p:nvCxnSpPr>
            <p:spPr>
              <a:xfrm>
                <a:off x="2267744" y="2420889"/>
                <a:ext cx="0" cy="576064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>
                <a:off x="1511660" y="4005064"/>
                <a:ext cx="6228000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" name="그룹 2"/>
            <p:cNvGrpSpPr/>
            <p:nvPr/>
          </p:nvGrpSpPr>
          <p:grpSpPr>
            <a:xfrm>
              <a:off x="1453634" y="908720"/>
              <a:ext cx="6181192" cy="513348"/>
              <a:chOff x="2123728" y="3131676"/>
              <a:chExt cx="6181192" cy="513348"/>
            </a:xfrm>
          </p:grpSpPr>
          <p:cxnSp>
            <p:nvCxnSpPr>
              <p:cNvPr id="31" name="직선 연결선 30"/>
              <p:cNvCxnSpPr/>
              <p:nvPr/>
            </p:nvCxnSpPr>
            <p:spPr>
              <a:xfrm>
                <a:off x="2328920" y="3573016"/>
                <a:ext cx="5976000" cy="0"/>
              </a:xfrm>
              <a:prstGeom prst="line">
                <a:avLst/>
              </a:prstGeom>
              <a:ln>
                <a:solidFill>
                  <a:srgbClr val="1D62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" name="그룹 9"/>
              <p:cNvGrpSpPr/>
              <p:nvPr/>
            </p:nvGrpSpPr>
            <p:grpSpPr>
              <a:xfrm>
                <a:off x="2123728" y="3131676"/>
                <a:ext cx="5986832" cy="513348"/>
                <a:chOff x="2328920" y="3131676"/>
                <a:chExt cx="5986832" cy="513348"/>
              </a:xfrm>
            </p:grpSpPr>
            <p:cxnSp>
              <p:nvCxnSpPr>
                <p:cNvPr id="35" name="직선 연결선 34"/>
                <p:cNvCxnSpPr/>
                <p:nvPr/>
              </p:nvCxnSpPr>
              <p:spPr>
                <a:xfrm>
                  <a:off x="2328920" y="3645024"/>
                  <a:ext cx="5976000" cy="0"/>
                </a:xfrm>
                <a:prstGeom prst="line">
                  <a:avLst/>
                </a:prstGeom>
                <a:ln w="38100">
                  <a:solidFill>
                    <a:srgbClr val="1D62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" name="직사각형 8"/>
                <p:cNvSpPr/>
                <p:nvPr/>
              </p:nvSpPr>
              <p:spPr>
                <a:xfrm>
                  <a:off x="2339752" y="3131676"/>
                  <a:ext cx="5976000" cy="4001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ko-KR" altLang="en-US" sz="2000" dirty="0" smtClean="0"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독거노인을 위한 </a:t>
                  </a:r>
                  <a:r>
                    <a:rPr lang="en-US" altLang="ko-KR" sz="2000" dirty="0" smtClean="0"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Life Care System</a:t>
                  </a:r>
                  <a:endParaRPr lang="ko-KR" altLang="en-US" sz="2000" dirty="0">
                    <a:latin typeface="-윤고딕340" panose="02030504000101010101" pitchFamily="18" charset="-127"/>
                    <a:ea typeface="-윤고딕340" panose="02030504000101010101" pitchFamily="18" charset="-127"/>
                  </a:endParaRPr>
                </a:p>
              </p:txBody>
            </p:sp>
          </p:grpSp>
        </p:grpSp>
      </p:grpSp>
      <p:pic>
        <p:nvPicPr>
          <p:cNvPr id="2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403" y="2132836"/>
            <a:ext cx="4481087" cy="1800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직사각형 24"/>
          <p:cNvSpPr/>
          <p:nvPr/>
        </p:nvSpPr>
        <p:spPr>
          <a:xfrm>
            <a:off x="179512" y="4077072"/>
            <a:ext cx="331236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lang="en-US" altLang="ko-KR" sz="2000" dirty="0" smtClean="0">
                <a:latin typeface="-윤고딕340" panose="02030504000101010101" pitchFamily="18" charset="-127"/>
                <a:ea typeface="-윤고딕340" panose="02030504000101010101" pitchFamily="18" charset="-127"/>
                <a:cs typeface="한컴바탕" pitchFamily="18" charset="2"/>
              </a:rPr>
              <a:t>&lt;</a:t>
            </a:r>
            <a:r>
              <a:rPr lang="ko-KR" altLang="en-US" sz="2000" dirty="0" smtClean="0">
                <a:latin typeface="-윤고딕340" panose="02030504000101010101" pitchFamily="18" charset="-127"/>
                <a:ea typeface="-윤고딕340" panose="02030504000101010101" pitchFamily="18" charset="-127"/>
                <a:cs typeface="한컴바탕" pitchFamily="18" charset="2"/>
              </a:rPr>
              <a:t>현재의 복지시설 웹 페이지</a:t>
            </a:r>
            <a:r>
              <a:rPr lang="en-US" altLang="ko-KR" sz="2000" dirty="0" smtClean="0">
                <a:latin typeface="-윤고딕340" panose="02030504000101010101" pitchFamily="18" charset="-127"/>
                <a:ea typeface="-윤고딕340" panose="02030504000101010101" pitchFamily="18" charset="-127"/>
                <a:cs typeface="한컴바탕" pitchFamily="18" charset="2"/>
              </a:rPr>
              <a:t>&gt;</a:t>
            </a:r>
            <a:endParaRPr lang="ko-KR" altLang="en-US" sz="2000" dirty="0">
              <a:latin typeface="-윤고딕340" panose="02030504000101010101" pitchFamily="18" charset="-127"/>
              <a:ea typeface="-윤고딕340" panose="02030504000101010101" pitchFamily="18" charset="-127"/>
              <a:cs typeface="한컴바탕" pitchFamily="18" charset="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022780" y="4869140"/>
            <a:ext cx="3744416" cy="861774"/>
          </a:xfrm>
          <a:prstGeom prst="rect">
            <a:avLst/>
          </a:prstGeom>
          <a:solidFill>
            <a:schemeClr val="bg1"/>
          </a:solidFill>
          <a:ln w="63500" cmpd="thickThin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ko-KR" altLang="en-US" sz="4000" b="1" dirty="0" smtClean="0">
                <a:solidFill>
                  <a:srgbClr val="FF0000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한컴바탕" panose="02030600000101010101" pitchFamily="18" charset="2"/>
              </a:rPr>
              <a:t>차별</a:t>
            </a:r>
            <a:r>
              <a:rPr lang="ko-KR" altLang="en-US" sz="4000" b="1" dirty="0">
                <a:solidFill>
                  <a:srgbClr val="FF0000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한컴바탕" panose="02030600000101010101" pitchFamily="18" charset="2"/>
              </a:rPr>
              <a:t>성</a:t>
            </a:r>
            <a:endParaRPr lang="en-US" altLang="ko-KR" sz="4000" dirty="0" smtClean="0">
              <a:latin typeface="-윤고딕340" panose="02030504000101010101" pitchFamily="18" charset="-127"/>
              <a:ea typeface="-윤고딕340" panose="02030504000101010101" pitchFamily="18" charset="-127"/>
              <a:cs typeface="한컴바탕" panose="02030600000101010101" pitchFamily="18" charset="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004048" y="2132836"/>
            <a:ext cx="3763148" cy="861774"/>
          </a:xfrm>
          <a:prstGeom prst="rect">
            <a:avLst/>
          </a:prstGeom>
          <a:solidFill>
            <a:schemeClr val="bg1"/>
          </a:solidFill>
          <a:ln w="63500" cmpd="thickThin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ko-KR" altLang="en-US" sz="4000" b="1" dirty="0" smtClean="0">
                <a:solidFill>
                  <a:srgbClr val="FF0000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한컴바탕" panose="02030600000101010101" pitchFamily="18" charset="2"/>
              </a:rPr>
              <a:t>관리의 편의성</a:t>
            </a:r>
            <a:endParaRPr lang="en-US" altLang="ko-KR" sz="4000" dirty="0" smtClean="0">
              <a:latin typeface="-윤고딕340" panose="02030504000101010101" pitchFamily="18" charset="-127"/>
              <a:ea typeface="-윤고딕340" panose="02030504000101010101" pitchFamily="18" charset="-127"/>
              <a:cs typeface="한컴바탕" panose="02030600000101010101" pitchFamily="18" charset="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004048" y="3933036"/>
            <a:ext cx="3763148" cy="861774"/>
          </a:xfrm>
          <a:prstGeom prst="rect">
            <a:avLst/>
          </a:prstGeom>
          <a:solidFill>
            <a:schemeClr val="bg1"/>
          </a:solidFill>
          <a:ln w="63500" cmpd="thickThin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ko-KR" altLang="en-US" sz="4000" b="1" dirty="0" smtClean="0">
                <a:solidFill>
                  <a:srgbClr val="FF0000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한컴바탕" panose="02030600000101010101" pitchFamily="18" charset="2"/>
              </a:rPr>
              <a:t>경제성</a:t>
            </a:r>
            <a:endParaRPr lang="en-US" altLang="ko-KR" sz="4000" dirty="0" smtClean="0">
              <a:latin typeface="-윤고딕340" panose="02030504000101010101" pitchFamily="18" charset="-127"/>
              <a:ea typeface="-윤고딕340" panose="02030504000101010101" pitchFamily="18" charset="-127"/>
              <a:cs typeface="한컴바탕" panose="02030600000101010101" pitchFamily="18" charset="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004048" y="3039841"/>
            <a:ext cx="3740122" cy="861774"/>
          </a:xfrm>
          <a:prstGeom prst="rect">
            <a:avLst/>
          </a:prstGeom>
          <a:solidFill>
            <a:schemeClr val="bg1"/>
          </a:solidFill>
          <a:ln w="63500" cmpd="thickThin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ko-KR" altLang="en-US" sz="4000" b="1" dirty="0" smtClean="0">
                <a:solidFill>
                  <a:srgbClr val="FF0000"/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한컴바탕" panose="02030600000101010101" pitchFamily="18" charset="2"/>
              </a:rPr>
              <a:t>사용의 편의성</a:t>
            </a:r>
            <a:endParaRPr lang="en-US" altLang="ko-KR" sz="4000" dirty="0" smtClean="0">
              <a:latin typeface="-윤고딕340" panose="02030504000101010101" pitchFamily="18" charset="-127"/>
              <a:ea typeface="-윤고딕340" panose="02030504000101010101" pitchFamily="18" charset="-127"/>
              <a:cs typeface="한컴바탕" panose="02030600000101010101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920352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/>
          <p:cNvGrpSpPr/>
          <p:nvPr/>
        </p:nvGrpSpPr>
        <p:grpSpPr>
          <a:xfrm>
            <a:off x="107504" y="147990"/>
            <a:ext cx="5976000" cy="553998"/>
            <a:chOff x="2321328" y="3131676"/>
            <a:chExt cx="5976000" cy="553998"/>
          </a:xfrm>
        </p:grpSpPr>
        <p:cxnSp>
          <p:nvCxnSpPr>
            <p:cNvPr id="56" name="직선 연결선 55"/>
            <p:cNvCxnSpPr/>
            <p:nvPr/>
          </p:nvCxnSpPr>
          <p:spPr>
            <a:xfrm>
              <a:off x="2394000" y="3645024"/>
              <a:ext cx="1680784" cy="0"/>
            </a:xfrm>
            <a:prstGeom prst="line">
              <a:avLst/>
            </a:prstGeom>
            <a:ln w="38100">
              <a:solidFill>
                <a:srgbClr val="1D62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직사각형 56"/>
            <p:cNvSpPr/>
            <p:nvPr/>
          </p:nvSpPr>
          <p:spPr>
            <a:xfrm>
              <a:off x="2321328" y="3131676"/>
              <a:ext cx="597600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30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Hardware</a:t>
              </a:r>
              <a:endParaRPr lang="ko-KR" altLang="en-US" sz="3000" dirty="0"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</p:grpSp>
      <p:sp>
        <p:nvSpPr>
          <p:cNvPr id="45" name="직사각형 44"/>
          <p:cNvSpPr/>
          <p:nvPr/>
        </p:nvSpPr>
        <p:spPr>
          <a:xfrm>
            <a:off x="443059" y="4699788"/>
            <a:ext cx="4056933" cy="1523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① </a:t>
            </a:r>
            <a:r>
              <a:rPr lang="en-US" altLang="ko-KR" sz="1300" b="1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RFID </a:t>
            </a:r>
            <a:r>
              <a:rPr lang="ko-KR" altLang="en-US" sz="1300" b="1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리더기 </a:t>
            </a:r>
            <a:r>
              <a:rPr lang="en-US" altLang="ko-KR" sz="1300" b="1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&amp; RFID Tag</a:t>
            </a:r>
          </a:p>
          <a:p>
            <a:r>
              <a:rPr lang="en-US" altLang="ko-KR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: </a:t>
            </a:r>
            <a:r>
              <a:rPr lang="ko-KR" altLang="en-US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모드 별 정보를 저장하여 무선으로 데이터 송신</a:t>
            </a:r>
            <a:endParaRPr lang="en-US" altLang="ko-KR" sz="1300" dirty="0" smtClean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en-US" altLang="ko-KR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1.</a:t>
            </a:r>
            <a:r>
              <a:rPr lang="ko-KR" altLang="en-US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 평상시 모드</a:t>
            </a:r>
            <a:r>
              <a:rPr lang="en-US" altLang="ko-KR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 : Push</a:t>
            </a:r>
            <a:r>
              <a:rPr lang="ko-KR" altLang="en-US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알림</a:t>
            </a:r>
            <a:r>
              <a:rPr lang="en-US" altLang="ko-KR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,  </a:t>
            </a:r>
            <a:r>
              <a:rPr lang="ko-KR" altLang="en-US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전화 알림</a:t>
            </a:r>
            <a:endParaRPr lang="en-US" altLang="ko-KR" sz="1300" dirty="0" smtClean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en-US" altLang="ko-KR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2.</a:t>
            </a:r>
            <a:r>
              <a:rPr lang="ko-KR" altLang="en-US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 취침 모드</a:t>
            </a:r>
            <a:r>
              <a:rPr lang="en-US" altLang="ko-KR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 : </a:t>
            </a:r>
            <a:r>
              <a:rPr lang="ko-KR" altLang="en-US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음성 알림 서비스</a:t>
            </a:r>
            <a:endParaRPr lang="en-US" altLang="ko-KR" sz="1300" dirty="0" smtClean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en-US" altLang="ko-KR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3.</a:t>
            </a:r>
            <a:r>
              <a:rPr lang="ko-KR" altLang="en-US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 외출 모드</a:t>
            </a:r>
            <a:r>
              <a:rPr lang="en-US" altLang="ko-KR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 : Push</a:t>
            </a:r>
            <a:r>
              <a:rPr lang="ko-KR" altLang="en-US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알림</a:t>
            </a:r>
            <a:r>
              <a:rPr lang="en-US" altLang="ko-KR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 </a:t>
            </a:r>
            <a:r>
              <a:rPr lang="ko-KR" altLang="en-US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서비스</a:t>
            </a:r>
            <a:endParaRPr lang="en-US" altLang="ko-KR" sz="1300" dirty="0" smtClean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endParaRPr lang="en-US" altLang="ko-KR" sz="1300" dirty="0" smtClean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endParaRPr lang="en-US" altLang="ko-KR" sz="1300" dirty="0" smtClean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412647" y="4710270"/>
            <a:ext cx="3929789" cy="1063977"/>
          </a:xfrm>
          <a:prstGeom prst="rect">
            <a:avLst/>
          </a:prstGeom>
          <a:noFill/>
          <a:ln w="19050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ko-KR" altLang="en-US" sz="1500" b="1" dirty="0">
              <a:solidFill>
                <a:schemeClr val="tx1"/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405963" y="4824735"/>
            <a:ext cx="4918565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3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③ </a:t>
            </a:r>
            <a:r>
              <a:rPr lang="en-US" altLang="ko-KR" sz="1300" b="1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Arduino </a:t>
            </a:r>
            <a:r>
              <a:rPr lang="en-US" altLang="ko-KR" sz="1300" b="1" dirty="0" err="1">
                <a:latin typeface="-윤고딕340" panose="02030504000101010101" pitchFamily="18" charset="-127"/>
                <a:ea typeface="-윤고딕340" panose="02030504000101010101" pitchFamily="18" charset="-127"/>
              </a:rPr>
              <a:t>Wifi</a:t>
            </a:r>
            <a:r>
              <a:rPr lang="en-US" altLang="ko-KR" sz="1300" b="1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 Shield</a:t>
            </a:r>
          </a:p>
          <a:p>
            <a:r>
              <a:rPr lang="en-US" altLang="ko-KR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1.</a:t>
            </a:r>
            <a:r>
              <a:rPr lang="ko-KR" altLang="en-US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 </a:t>
            </a:r>
            <a:r>
              <a:rPr lang="ko-KR" altLang="en-US" sz="13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센서들로부터 전달받은</a:t>
            </a:r>
            <a:r>
              <a:rPr lang="en-US" altLang="ko-KR" sz="13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 Data</a:t>
            </a:r>
            <a:r>
              <a:rPr lang="ko-KR" altLang="en-US" sz="13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를 </a:t>
            </a:r>
            <a:r>
              <a:rPr lang="en-US" altLang="ko-KR" sz="13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Web</a:t>
            </a:r>
            <a:r>
              <a:rPr lang="ko-KR" altLang="en-US" sz="13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에 송신</a:t>
            </a:r>
            <a:endParaRPr lang="en-US" altLang="ko-KR" sz="13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en-US" altLang="ko-KR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2.</a:t>
            </a:r>
            <a:r>
              <a:rPr lang="ko-KR" altLang="en-US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 </a:t>
            </a:r>
            <a:r>
              <a:rPr lang="en-US" altLang="ko-KR" sz="13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Web</a:t>
            </a:r>
            <a:r>
              <a:rPr lang="ko-KR" altLang="en-US" sz="13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과 </a:t>
            </a:r>
            <a:r>
              <a:rPr lang="en-US" altLang="ko-KR" sz="13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Android </a:t>
            </a:r>
            <a:r>
              <a:rPr lang="ko-KR" altLang="en-US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간의</a:t>
            </a:r>
            <a:r>
              <a:rPr lang="en-US" altLang="ko-KR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 </a:t>
            </a:r>
            <a:r>
              <a:rPr lang="ko-KR" altLang="en-US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소켓 </a:t>
            </a:r>
            <a:r>
              <a:rPr lang="ko-KR" altLang="en-US" sz="13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통신 구축 </a:t>
            </a:r>
            <a:endParaRPr lang="en-US" altLang="ko-KR" sz="13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4405965" y="5832847"/>
            <a:ext cx="491856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300" b="1" dirty="0" smtClean="0">
                <a:latin typeface="-윤고딕340" panose="020B0600000101010101" charset="-127"/>
                <a:ea typeface="-윤고딕340" panose="020B0600000101010101" charset="-127"/>
              </a:rPr>
              <a:t>④ </a:t>
            </a:r>
            <a:r>
              <a:rPr lang="ko-KR" altLang="en-US" sz="1300" b="1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조도 </a:t>
            </a:r>
            <a:r>
              <a:rPr lang="ko-KR" altLang="en-US" sz="1300" b="1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센서</a:t>
            </a:r>
            <a:endParaRPr lang="en-US" altLang="ko-KR" sz="1300" b="1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en-US" altLang="ko-KR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1.</a:t>
            </a:r>
            <a:r>
              <a:rPr lang="ko-KR" altLang="en-US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 </a:t>
            </a:r>
            <a:r>
              <a:rPr lang="ko-KR" altLang="en-US" sz="13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주변의 빛의 양을 읽어 </a:t>
            </a:r>
            <a:r>
              <a:rPr lang="ko-KR" altLang="en-US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데이터 </a:t>
            </a:r>
            <a:r>
              <a:rPr lang="ko-KR" altLang="en-US" sz="13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송신</a:t>
            </a:r>
            <a:endParaRPr lang="en-US" altLang="ko-KR" sz="13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en-US" altLang="ko-KR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2.</a:t>
            </a:r>
            <a:r>
              <a:rPr lang="ko-KR" altLang="en-US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 </a:t>
            </a:r>
            <a:r>
              <a:rPr lang="ko-KR" altLang="en-US" sz="13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주변이 어두울 경우 </a:t>
            </a:r>
            <a:r>
              <a:rPr lang="en-US" altLang="ko-KR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LED </a:t>
            </a:r>
            <a:r>
              <a:rPr lang="en-US" altLang="ko-KR" sz="13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ON</a:t>
            </a:r>
            <a:r>
              <a:rPr lang="ko-KR" altLang="en-US" sz="13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 </a:t>
            </a:r>
            <a:r>
              <a:rPr lang="en-US" altLang="ko-KR" sz="13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(Smart Lamp</a:t>
            </a:r>
            <a:r>
              <a:rPr lang="ko-KR" altLang="en-US" sz="13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 </a:t>
            </a:r>
            <a:r>
              <a:rPr lang="en-US" altLang="ko-KR" sz="13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)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443059" y="6021288"/>
            <a:ext cx="5104028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3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② </a:t>
            </a:r>
            <a:r>
              <a:rPr lang="ko-KR" altLang="en-US" sz="1300" b="1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적외선 </a:t>
            </a:r>
            <a:r>
              <a:rPr lang="ko-KR" altLang="en-US" sz="1300" b="1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센서</a:t>
            </a:r>
            <a:endParaRPr lang="en-US" altLang="ko-KR" sz="1300" b="1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ko-KR" altLang="en-US" sz="13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내부의 움직임을 감지하여</a:t>
            </a:r>
            <a:r>
              <a:rPr lang="en-US" altLang="ko-KR" sz="13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 </a:t>
            </a:r>
            <a:r>
              <a:rPr lang="ko-KR" altLang="en-US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독거노인 현황 </a:t>
            </a:r>
            <a:r>
              <a:rPr lang="en-US" altLang="ko-KR" sz="13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Check</a:t>
            </a:r>
            <a:endParaRPr lang="en-US" altLang="ko-KR" sz="13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412646" y="5805264"/>
            <a:ext cx="3929790" cy="988392"/>
          </a:xfrm>
          <a:prstGeom prst="rect">
            <a:avLst/>
          </a:prstGeom>
          <a:noFill/>
          <a:ln w="19050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ko-KR" altLang="en-US" sz="1500" b="1" dirty="0">
              <a:solidFill>
                <a:schemeClr val="tx1"/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4427985" y="4710271"/>
            <a:ext cx="3905544" cy="924291"/>
          </a:xfrm>
          <a:prstGeom prst="rect">
            <a:avLst/>
          </a:prstGeom>
          <a:noFill/>
          <a:ln w="19050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ko-KR" altLang="en-US" sz="1500" b="1" dirty="0">
              <a:solidFill>
                <a:schemeClr val="tx1"/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4427986" y="5673061"/>
            <a:ext cx="3905542" cy="1120595"/>
          </a:xfrm>
          <a:prstGeom prst="rect">
            <a:avLst/>
          </a:prstGeom>
          <a:noFill/>
          <a:ln w="19050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ko-KR" altLang="en-US" sz="1500" b="1" dirty="0">
              <a:solidFill>
                <a:schemeClr val="tx1"/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052736"/>
            <a:ext cx="4295775" cy="3456384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3503" y="1052736"/>
            <a:ext cx="4305300" cy="3456384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8" name="직사각형 27"/>
          <p:cNvSpPr/>
          <p:nvPr/>
        </p:nvSpPr>
        <p:spPr>
          <a:xfrm>
            <a:off x="3059832" y="2267580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①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7612886" y="2195572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①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916142" y="2195572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②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5164614" y="2195572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②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5076056" y="3861048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③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611560" y="3422234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③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1835696" y="2852936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-윤고딕340" panose="020B0600000101010101" charset="-127"/>
                <a:ea typeface="-윤고딕340" panose="020B0600000101010101" charset="-127"/>
              </a:rPr>
              <a:t>④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5796136" y="3203684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-윤고딕340" panose="020B0600000101010101" charset="-127"/>
                <a:ea typeface="-윤고딕340" panose="020B0600000101010101" charset="-127"/>
              </a:rPr>
              <a:t>④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2708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6612" y="792606"/>
            <a:ext cx="3501004" cy="5846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792606"/>
            <a:ext cx="3501004" cy="5874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35496" y="2852936"/>
            <a:ext cx="2273833" cy="3096344"/>
            <a:chOff x="288941" y="4384612"/>
            <a:chExt cx="2626875" cy="2649112"/>
          </a:xfrm>
        </p:grpSpPr>
        <p:sp>
          <p:nvSpPr>
            <p:cNvPr id="60" name="직사각형 59"/>
            <p:cNvSpPr/>
            <p:nvPr/>
          </p:nvSpPr>
          <p:spPr>
            <a:xfrm>
              <a:off x="288941" y="4630777"/>
              <a:ext cx="2626875" cy="23172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000" b="1" dirty="0" err="1" smtClean="0">
                  <a:solidFill>
                    <a:srgbClr val="00B050"/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안드로이드</a:t>
              </a:r>
              <a:endParaRPr lang="en-US" altLang="ko-KR" sz="2000" b="1" dirty="0" smtClean="0">
                <a:solidFill>
                  <a:srgbClr val="00B050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  <a:p>
              <a:r>
                <a:rPr lang="ko-KR" altLang="en-US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① </a:t>
              </a:r>
              <a:r>
                <a:rPr lang="en-US" altLang="ko-KR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TTS(Text To String)</a:t>
              </a:r>
              <a:r>
                <a:rPr lang="ko-KR" altLang="en-US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를 </a:t>
              </a:r>
              <a:r>
                <a:rPr lang="en-US" altLang="ko-KR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/>
              </a:r>
              <a:br>
                <a:rPr lang="en-US" altLang="ko-KR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</a:br>
              <a:r>
                <a:rPr lang="en-US" altLang="ko-KR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  </a:t>
              </a:r>
              <a:r>
                <a:rPr lang="ko-KR" altLang="en-US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이용한 음성 서비스 지원</a:t>
              </a:r>
              <a:r>
                <a:rPr lang="en-US" altLang="ko-KR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/>
              </a:r>
              <a:br>
                <a:rPr lang="en-US" altLang="ko-KR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</a:br>
              <a:r>
                <a:rPr lang="ko-KR" altLang="en-US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② </a:t>
              </a:r>
              <a:r>
                <a:rPr lang="en-US" altLang="ko-KR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Intent </a:t>
              </a:r>
              <a:r>
                <a:rPr lang="ko-KR" altLang="en-US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기술</a:t>
              </a:r>
              <a:r>
                <a:rPr lang="en-US" altLang="ko-KR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 </a:t>
              </a:r>
              <a:r>
                <a:rPr lang="ko-KR" altLang="en-US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응용  </a:t>
              </a:r>
              <a:r>
                <a:rPr lang="en-US" altLang="ko-KR" sz="1500" dirty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/>
              </a:r>
              <a:br>
                <a:rPr lang="en-US" altLang="ko-KR" sz="1500" dirty="0">
                  <a:latin typeface="-윤고딕340" panose="02030504000101010101" pitchFamily="18" charset="-127"/>
                  <a:ea typeface="-윤고딕340" panose="02030504000101010101" pitchFamily="18" charset="-127"/>
                </a:rPr>
              </a:br>
              <a:r>
                <a:rPr lang="en-US" altLang="ko-KR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   </a:t>
              </a:r>
              <a:r>
                <a:rPr lang="ko-KR" altLang="en-US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전화 및 알림 서비스</a:t>
              </a:r>
              <a:endParaRPr lang="en-US" altLang="ko-KR" sz="1500" dirty="0" smtClean="0"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  <a:p>
              <a:r>
                <a:rPr lang="ko-KR" altLang="en-US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③ </a:t>
              </a:r>
              <a:r>
                <a:rPr lang="en-US" altLang="ko-KR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RFID </a:t>
              </a:r>
              <a:r>
                <a:rPr lang="ko-KR" altLang="en-US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인식 모드 변경</a:t>
              </a:r>
              <a:endParaRPr lang="en-US" altLang="ko-KR" sz="1500" dirty="0" smtClean="0"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평상시 모드</a:t>
              </a:r>
              <a:endParaRPr lang="en-US" altLang="ko-KR" sz="1500" dirty="0" smtClean="0"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취침 모드</a:t>
              </a:r>
              <a:endParaRPr lang="en-US" altLang="ko-KR" sz="1500" dirty="0" smtClean="0"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외출 모드</a:t>
              </a:r>
              <a:endParaRPr lang="en-US" altLang="ko-KR" sz="1500" dirty="0" smtClean="0"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  <a:p>
              <a:r>
                <a:rPr lang="ko-KR" altLang="en-US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④ </a:t>
              </a:r>
              <a:r>
                <a:rPr lang="en-US" altLang="ko-KR" sz="1500" dirty="0" err="1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BackGroud</a:t>
              </a:r>
              <a:r>
                <a:rPr lang="en-US" altLang="ko-KR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 </a:t>
              </a:r>
              <a:r>
                <a:rPr lang="ko-KR" altLang="en-US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기술 응용</a:t>
              </a:r>
              <a:r>
                <a:rPr lang="en-US" altLang="ko-KR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/>
              </a:r>
              <a:br>
                <a:rPr lang="en-US" altLang="ko-KR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</a:br>
              <a:r>
                <a:rPr lang="en-US" altLang="ko-KR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-  </a:t>
              </a:r>
              <a:r>
                <a:rPr lang="ko-KR" altLang="en-US" sz="15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실시간 알림 서비스 </a:t>
              </a:r>
              <a:endParaRPr lang="en-US" altLang="ko-KR" sz="1500" dirty="0" smtClean="0"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>
              <a:off x="301407" y="4384612"/>
              <a:ext cx="2614409" cy="2649112"/>
            </a:xfrm>
            <a:prstGeom prst="rect">
              <a:avLst/>
            </a:prstGeom>
            <a:noFill/>
            <a:ln w="19050">
              <a:solidFill>
                <a:schemeClr val="tx2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ko-KR" altLang="en-US" sz="1500" b="1" dirty="0">
                <a:solidFill>
                  <a:schemeClr val="tx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</p:grpSp>
      <p:grpSp>
        <p:nvGrpSpPr>
          <p:cNvPr id="67" name="그룹 66"/>
          <p:cNvGrpSpPr/>
          <p:nvPr/>
        </p:nvGrpSpPr>
        <p:grpSpPr>
          <a:xfrm>
            <a:off x="107504" y="147990"/>
            <a:ext cx="5976000" cy="553998"/>
            <a:chOff x="2321328" y="3131676"/>
            <a:chExt cx="5976000" cy="553998"/>
          </a:xfrm>
        </p:grpSpPr>
        <p:cxnSp>
          <p:nvCxnSpPr>
            <p:cNvPr id="68" name="직선 연결선 67"/>
            <p:cNvCxnSpPr/>
            <p:nvPr/>
          </p:nvCxnSpPr>
          <p:spPr>
            <a:xfrm>
              <a:off x="2394000" y="3645024"/>
              <a:ext cx="1680784" cy="0"/>
            </a:xfrm>
            <a:prstGeom prst="line">
              <a:avLst/>
            </a:prstGeom>
            <a:ln w="38100">
              <a:solidFill>
                <a:srgbClr val="1D62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직사각형 68"/>
            <p:cNvSpPr/>
            <p:nvPr/>
          </p:nvSpPr>
          <p:spPr>
            <a:xfrm>
              <a:off x="2321328" y="3131676"/>
              <a:ext cx="597600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3000" dirty="0" smtClean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Software</a:t>
              </a:r>
              <a:endParaRPr lang="ko-KR" altLang="en-US" sz="3000" dirty="0"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</p:grp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3504" y="1952326"/>
            <a:ext cx="2755162" cy="3636914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1952326"/>
            <a:ext cx="2736304" cy="3636914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0019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엔터드림IoT해커톤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46543" y="0"/>
            <a:ext cx="91905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211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1547404" y="2492896"/>
            <a:ext cx="5976664" cy="1368152"/>
            <a:chOff x="1547404" y="2132856"/>
            <a:chExt cx="5976664" cy="1368152"/>
          </a:xfrm>
        </p:grpSpPr>
        <p:sp>
          <p:nvSpPr>
            <p:cNvPr id="5" name="TextBox 4"/>
            <p:cNvSpPr txBox="1"/>
            <p:nvPr/>
          </p:nvSpPr>
          <p:spPr>
            <a:xfrm>
              <a:off x="1547404" y="2492897"/>
              <a:ext cx="5976664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5000" dirty="0" smtClean="0">
                  <a:solidFill>
                    <a:schemeClr val="tx2">
                      <a:lumMod val="75000"/>
                    </a:schemeClr>
                  </a:solidFill>
                  <a:latin typeface="-윤고딕340" panose="020B0600000101010101" charset="-127"/>
                  <a:ea typeface="-윤고딕340" panose="020B0600000101010101" charset="-127"/>
                </a:rPr>
                <a:t>감사합니다</a:t>
              </a:r>
              <a:endParaRPr lang="ko-KR" altLang="en-US" sz="5000" dirty="0">
                <a:solidFill>
                  <a:schemeClr val="tx2">
                    <a:lumMod val="75000"/>
                  </a:schemeClr>
                </a:solidFill>
                <a:latin typeface="-윤고딕340" panose="020B0600000101010101" charset="-127"/>
                <a:ea typeface="-윤고딕340" panose="020B0600000101010101" charset="-127"/>
              </a:endParaRPr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1547404" y="3501008"/>
              <a:ext cx="5976000" cy="0"/>
            </a:xfrm>
            <a:prstGeom prst="line">
              <a:avLst/>
            </a:prstGeom>
            <a:ln>
              <a:solidFill>
                <a:srgbClr val="1D62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/>
            <p:cNvCxnSpPr/>
            <p:nvPr/>
          </p:nvCxnSpPr>
          <p:spPr>
            <a:xfrm>
              <a:off x="1547404" y="2132856"/>
              <a:ext cx="5976000" cy="0"/>
            </a:xfrm>
            <a:prstGeom prst="line">
              <a:avLst/>
            </a:prstGeom>
            <a:ln w="38100">
              <a:solidFill>
                <a:srgbClr val="1D62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1548068" y="2348880"/>
              <a:ext cx="5976000" cy="0"/>
            </a:xfrm>
            <a:prstGeom prst="line">
              <a:avLst/>
            </a:prstGeom>
            <a:ln>
              <a:solidFill>
                <a:srgbClr val="1D62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4004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1169</TotalTime>
  <Words>191</Words>
  <Application>Microsoft Office PowerPoint</Application>
  <PresentationFormat>화면 슬라이드 쇼(4:3)</PresentationFormat>
  <Paragraphs>51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6" baseType="lpstr">
      <vt:lpstr>굴림</vt:lpstr>
      <vt:lpstr>Arial</vt:lpstr>
      <vt:lpstr>한컴바탕</vt:lpstr>
      <vt:lpstr>-윤고딕340</vt:lpstr>
      <vt:lpstr>나눔고딕</vt:lpstr>
      <vt:lpstr>-윤고딕360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NSM</dc:creator>
  <cp:lastModifiedBy>임승한</cp:lastModifiedBy>
  <cp:revision>175</cp:revision>
  <dcterms:created xsi:type="dcterms:W3CDTF">2014-07-24T06:00:16Z</dcterms:created>
  <dcterms:modified xsi:type="dcterms:W3CDTF">2014-12-20T22:09:40Z</dcterms:modified>
</cp:coreProperties>
</file>